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59" r:id="rId5"/>
    <p:sldId id="258" r:id="rId6"/>
    <p:sldId id="260" r:id="rId7"/>
    <p:sldId id="261" r:id="rId8"/>
    <p:sldId id="263" r:id="rId9"/>
    <p:sldId id="262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Кира Иноземцева" userId="a7f74a1b4f3cdd8c" providerId="LiveId" clId="{E11EC8B5-0774-4D4C-954D-974F83E87CD3}"/>
    <pc:docChg chg="undo custSel addSld delSld modSld sldOrd">
      <pc:chgData name="Кира Иноземцева" userId="a7f74a1b4f3cdd8c" providerId="LiveId" clId="{E11EC8B5-0774-4D4C-954D-974F83E87CD3}" dt="2019-03-15T07:25:39.946" v="6109"/>
      <pc:docMkLst>
        <pc:docMk/>
      </pc:docMkLst>
      <pc:sldChg chg="modSp add ord">
        <pc:chgData name="Кира Иноземцева" userId="a7f74a1b4f3cdd8c" providerId="LiveId" clId="{E11EC8B5-0774-4D4C-954D-974F83E87CD3}" dt="2019-03-15T05:55:12.150" v="5421" actId="115"/>
        <pc:sldMkLst>
          <pc:docMk/>
          <pc:sldMk cId="4050155830" sldId="257"/>
        </pc:sldMkLst>
        <pc:spChg chg="mod">
          <ac:chgData name="Кира Иноземцева" userId="a7f74a1b4f3cdd8c" providerId="LiveId" clId="{E11EC8B5-0774-4D4C-954D-974F83E87CD3}" dt="2019-03-14T22:50:37.395" v="2594" actId="113"/>
          <ac:spMkLst>
            <pc:docMk/>
            <pc:sldMk cId="4050155830" sldId="257"/>
            <ac:spMk id="2" creationId="{2367E48E-48A0-47FE-B075-15F42B888868}"/>
          </ac:spMkLst>
        </pc:spChg>
        <pc:spChg chg="mod">
          <ac:chgData name="Кира Иноземцева" userId="a7f74a1b4f3cdd8c" providerId="LiveId" clId="{E11EC8B5-0774-4D4C-954D-974F83E87CD3}" dt="2019-03-15T05:55:12.150" v="5421" actId="115"/>
          <ac:spMkLst>
            <pc:docMk/>
            <pc:sldMk cId="4050155830" sldId="257"/>
            <ac:spMk id="3" creationId="{C79CB8E7-55EC-40A6-AD6E-2F7F376E560D}"/>
          </ac:spMkLst>
        </pc:spChg>
      </pc:sldChg>
      <pc:sldChg chg="addSp delSp modSp add">
        <pc:chgData name="Кира Иноземцева" userId="a7f74a1b4f3cdd8c" providerId="LiveId" clId="{E11EC8B5-0774-4D4C-954D-974F83E87CD3}" dt="2019-03-15T06:05:45.385" v="5429" actId="20577"/>
        <pc:sldMkLst>
          <pc:docMk/>
          <pc:sldMk cId="1367428757" sldId="258"/>
        </pc:sldMkLst>
        <pc:spChg chg="mod">
          <ac:chgData name="Кира Иноземцева" userId="a7f74a1b4f3cdd8c" providerId="LiveId" clId="{E11EC8B5-0774-4D4C-954D-974F83E87CD3}" dt="2019-03-14T22:55:16.947" v="2780" actId="20577"/>
          <ac:spMkLst>
            <pc:docMk/>
            <pc:sldMk cId="1367428757" sldId="258"/>
            <ac:spMk id="2" creationId="{CFBBC0D5-B5CC-4BCE-999B-7C23F21089C5}"/>
          </ac:spMkLst>
        </pc:spChg>
        <pc:spChg chg="add del mod">
          <ac:chgData name="Кира Иноземцева" userId="a7f74a1b4f3cdd8c" providerId="LiveId" clId="{E11EC8B5-0774-4D4C-954D-974F83E87CD3}" dt="2019-03-15T06:05:45.385" v="5429" actId="20577"/>
          <ac:spMkLst>
            <pc:docMk/>
            <pc:sldMk cId="1367428757" sldId="258"/>
            <ac:spMk id="3" creationId="{D2997826-CB1A-4478-B42E-B2B9B5C94702}"/>
          </ac:spMkLst>
        </pc:spChg>
        <pc:graphicFrameChg chg="add del mod modGraphic">
          <ac:chgData name="Кира Иноземцева" userId="a7f74a1b4f3cdd8c" providerId="LiveId" clId="{E11EC8B5-0774-4D4C-954D-974F83E87CD3}" dt="2019-03-14T22:01:49.611" v="1297"/>
          <ac:graphicFrameMkLst>
            <pc:docMk/>
            <pc:sldMk cId="1367428757" sldId="258"/>
            <ac:graphicFrameMk id="4" creationId="{14C26550-0659-41F4-A966-3E86927A488E}"/>
          </ac:graphicFrameMkLst>
        </pc:graphicFrameChg>
      </pc:sldChg>
      <pc:sldChg chg="addSp delSp modSp add">
        <pc:chgData name="Кира Иноземцева" userId="a7f74a1b4f3cdd8c" providerId="LiveId" clId="{E11EC8B5-0774-4D4C-954D-974F83E87CD3}" dt="2019-03-14T23:14:47.363" v="3978" actId="14100"/>
        <pc:sldMkLst>
          <pc:docMk/>
          <pc:sldMk cId="2241179340" sldId="259"/>
        </pc:sldMkLst>
        <pc:spChg chg="mod">
          <ac:chgData name="Кира Иноземцева" userId="a7f74a1b4f3cdd8c" providerId="LiveId" clId="{E11EC8B5-0774-4D4C-954D-974F83E87CD3}" dt="2019-03-14T23:14:38.507" v="3976" actId="14100"/>
          <ac:spMkLst>
            <pc:docMk/>
            <pc:sldMk cId="2241179340" sldId="259"/>
            <ac:spMk id="2" creationId="{75EA0760-5B8B-40F3-BF8C-31F6A2F57F3B}"/>
          </ac:spMkLst>
        </pc:spChg>
        <pc:spChg chg="del mod">
          <ac:chgData name="Кира Иноземцева" userId="a7f74a1b4f3cdd8c" providerId="LiveId" clId="{E11EC8B5-0774-4D4C-954D-974F83E87CD3}" dt="2019-03-14T22:38:55.358" v="2396" actId="3680"/>
          <ac:spMkLst>
            <pc:docMk/>
            <pc:sldMk cId="2241179340" sldId="259"/>
            <ac:spMk id="3" creationId="{D2A282AB-00B4-4FD4-8823-2F5694B81F14}"/>
          </ac:spMkLst>
        </pc:spChg>
        <pc:graphicFrameChg chg="add mod modGraphic">
          <ac:chgData name="Кира Иноземцева" userId="a7f74a1b4f3cdd8c" providerId="LiveId" clId="{E11EC8B5-0774-4D4C-954D-974F83E87CD3}" dt="2019-03-14T23:14:47.363" v="3978" actId="14100"/>
          <ac:graphicFrameMkLst>
            <pc:docMk/>
            <pc:sldMk cId="2241179340" sldId="259"/>
            <ac:graphicFrameMk id="4" creationId="{048145BA-9F40-4EB7-A12F-50B2A23C1F23}"/>
          </ac:graphicFrameMkLst>
        </pc:graphicFrameChg>
      </pc:sldChg>
      <pc:sldChg chg="modSp add del">
        <pc:chgData name="Кира Иноземцева" userId="a7f74a1b4f3cdd8c" providerId="LiveId" clId="{E11EC8B5-0774-4D4C-954D-974F83E87CD3}" dt="2019-03-14T22:45:51.413" v="2518" actId="2696"/>
        <pc:sldMkLst>
          <pc:docMk/>
          <pc:sldMk cId="348823212" sldId="260"/>
        </pc:sldMkLst>
        <pc:spChg chg="mod">
          <ac:chgData name="Кира Иноземцева" userId="a7f74a1b4f3cdd8c" providerId="LiveId" clId="{E11EC8B5-0774-4D4C-954D-974F83E87CD3}" dt="2019-03-14T22:35:21.722" v="2306" actId="20577"/>
          <ac:spMkLst>
            <pc:docMk/>
            <pc:sldMk cId="348823212" sldId="260"/>
            <ac:spMk id="2" creationId="{4C01D3A0-02B4-4ACA-ADD5-FF4BCFA85825}"/>
          </ac:spMkLst>
        </pc:spChg>
        <pc:spChg chg="mod">
          <ac:chgData name="Кира Иноземцева" userId="a7f74a1b4f3cdd8c" providerId="LiveId" clId="{E11EC8B5-0774-4D4C-954D-974F83E87CD3}" dt="2019-03-14T22:37:16.271" v="2332" actId="20577"/>
          <ac:spMkLst>
            <pc:docMk/>
            <pc:sldMk cId="348823212" sldId="260"/>
            <ac:spMk id="3" creationId="{74858574-6A5C-44EB-A733-FCD447A3AB2B}"/>
          </ac:spMkLst>
        </pc:spChg>
      </pc:sldChg>
      <pc:sldChg chg="modSp add">
        <pc:chgData name="Кира Иноземцева" userId="a7f74a1b4f3cdd8c" providerId="LiveId" clId="{E11EC8B5-0774-4D4C-954D-974F83E87CD3}" dt="2019-03-15T07:21:12.584" v="6089" actId="20577"/>
        <pc:sldMkLst>
          <pc:docMk/>
          <pc:sldMk cId="4228618095" sldId="260"/>
        </pc:sldMkLst>
        <pc:spChg chg="mod">
          <ac:chgData name="Кира Иноземцева" userId="a7f74a1b4f3cdd8c" providerId="LiveId" clId="{E11EC8B5-0774-4D4C-954D-974F83E87CD3}" dt="2019-03-14T23:04:57.642" v="3486" actId="20577"/>
          <ac:spMkLst>
            <pc:docMk/>
            <pc:sldMk cId="4228618095" sldId="260"/>
            <ac:spMk id="2" creationId="{A9B7E669-3F7D-4E77-B3C9-C3D3E2F34B7D}"/>
          </ac:spMkLst>
        </pc:spChg>
        <pc:spChg chg="mod">
          <ac:chgData name="Кира Иноземцева" userId="a7f74a1b4f3cdd8c" providerId="LiveId" clId="{E11EC8B5-0774-4D4C-954D-974F83E87CD3}" dt="2019-03-15T07:21:12.584" v="6089" actId="20577"/>
          <ac:spMkLst>
            <pc:docMk/>
            <pc:sldMk cId="4228618095" sldId="260"/>
            <ac:spMk id="3" creationId="{C6499ED7-F698-4E94-A4F4-863D483B436C}"/>
          </ac:spMkLst>
        </pc:spChg>
      </pc:sldChg>
      <pc:sldChg chg="modSp add ord">
        <pc:chgData name="Кира Иноземцева" userId="a7f74a1b4f3cdd8c" providerId="LiveId" clId="{E11EC8B5-0774-4D4C-954D-974F83E87CD3}" dt="2019-03-15T07:24:03.307" v="6108" actId="20577"/>
        <pc:sldMkLst>
          <pc:docMk/>
          <pc:sldMk cId="211393277" sldId="261"/>
        </pc:sldMkLst>
        <pc:spChg chg="mod">
          <ac:chgData name="Кира Иноземцева" userId="a7f74a1b4f3cdd8c" providerId="LiveId" clId="{E11EC8B5-0774-4D4C-954D-974F83E87CD3}" dt="2019-03-14T23:20:21.910" v="4360" actId="20577"/>
          <ac:spMkLst>
            <pc:docMk/>
            <pc:sldMk cId="211393277" sldId="261"/>
            <ac:spMk id="2" creationId="{561F7185-FF69-4A5B-98BF-A5A5D0AC7337}"/>
          </ac:spMkLst>
        </pc:spChg>
        <pc:spChg chg="mod">
          <ac:chgData name="Кира Иноземцева" userId="a7f74a1b4f3cdd8c" providerId="LiveId" clId="{E11EC8B5-0774-4D4C-954D-974F83E87CD3}" dt="2019-03-15T07:24:03.307" v="6108" actId="20577"/>
          <ac:spMkLst>
            <pc:docMk/>
            <pc:sldMk cId="211393277" sldId="261"/>
            <ac:spMk id="3" creationId="{0ECB724E-0AD2-4353-9ABF-1650DEAADE69}"/>
          </ac:spMkLst>
        </pc:spChg>
      </pc:sldChg>
      <pc:sldChg chg="modSp add ord">
        <pc:chgData name="Кира Иноземцева" userId="a7f74a1b4f3cdd8c" providerId="LiveId" clId="{E11EC8B5-0774-4D4C-954D-974F83E87CD3}" dt="2019-03-15T07:25:39.946" v="6109"/>
        <pc:sldMkLst>
          <pc:docMk/>
          <pc:sldMk cId="2285545955" sldId="262"/>
        </pc:sldMkLst>
        <pc:spChg chg="mod">
          <ac:chgData name="Кира Иноземцева" userId="a7f74a1b4f3cdd8c" providerId="LiveId" clId="{E11EC8B5-0774-4D4C-954D-974F83E87CD3}" dt="2019-03-14T23:31:37.765" v="4576" actId="122"/>
          <ac:spMkLst>
            <pc:docMk/>
            <pc:sldMk cId="2285545955" sldId="262"/>
            <ac:spMk id="2" creationId="{EC63454C-589A-4CD6-9C12-874FA62911C7}"/>
          </ac:spMkLst>
        </pc:spChg>
        <pc:spChg chg="mod">
          <ac:chgData name="Кира Иноземцева" userId="a7f74a1b4f3cdd8c" providerId="LiveId" clId="{E11EC8B5-0774-4D4C-954D-974F83E87CD3}" dt="2019-03-15T06:34:22.724" v="5948" actId="113"/>
          <ac:spMkLst>
            <pc:docMk/>
            <pc:sldMk cId="2285545955" sldId="262"/>
            <ac:spMk id="3" creationId="{D2A3914A-292C-44CB-A17E-3067CD7512A5}"/>
          </ac:spMkLst>
        </pc:spChg>
      </pc:sldChg>
      <pc:sldChg chg="modSp add">
        <pc:chgData name="Кира Иноземцева" userId="a7f74a1b4f3cdd8c" providerId="LiveId" clId="{E11EC8B5-0774-4D4C-954D-974F83E87CD3}" dt="2019-03-15T06:41:07.549" v="6083" actId="20577"/>
        <pc:sldMkLst>
          <pc:docMk/>
          <pc:sldMk cId="722306578" sldId="263"/>
        </pc:sldMkLst>
        <pc:spChg chg="mod">
          <ac:chgData name="Кира Иноземцева" userId="a7f74a1b4f3cdd8c" providerId="LiveId" clId="{E11EC8B5-0774-4D4C-954D-974F83E87CD3}" dt="2019-03-15T06:41:07.549" v="6083" actId="20577"/>
          <ac:spMkLst>
            <pc:docMk/>
            <pc:sldMk cId="722306578" sldId="263"/>
            <ac:spMk id="2" creationId="{78044F8E-F158-4BE1-9965-4A18AEF0ABE5}"/>
          </ac:spMkLst>
        </pc:spChg>
        <pc:spChg chg="mod">
          <ac:chgData name="Кира Иноземцева" userId="a7f74a1b4f3cdd8c" providerId="LiveId" clId="{E11EC8B5-0774-4D4C-954D-974F83E87CD3}" dt="2019-03-15T06:40:57.655" v="6075" actId="20577"/>
          <ac:spMkLst>
            <pc:docMk/>
            <pc:sldMk cId="722306578" sldId="263"/>
            <ac:spMk id="3" creationId="{6E8A25C1-FE1D-4038-9352-BDD2EFC3E421}"/>
          </ac:spMkLst>
        </pc:spChg>
      </pc:sldChg>
      <pc:sldChg chg="modSp add">
        <pc:chgData name="Кира Иноземцева" userId="a7f74a1b4f3cdd8c" providerId="LiveId" clId="{E11EC8B5-0774-4D4C-954D-974F83E87CD3}" dt="2019-03-14T23:34:50.354" v="4761" actId="113"/>
        <pc:sldMkLst>
          <pc:docMk/>
          <pc:sldMk cId="3613931298" sldId="264"/>
        </pc:sldMkLst>
        <pc:spChg chg="mod">
          <ac:chgData name="Кира Иноземцева" userId="a7f74a1b4f3cdd8c" providerId="LiveId" clId="{E11EC8B5-0774-4D4C-954D-974F83E87CD3}" dt="2019-03-14T23:34:50.354" v="4761" actId="113"/>
          <ac:spMkLst>
            <pc:docMk/>
            <pc:sldMk cId="3613931298" sldId="264"/>
            <ac:spMk id="3" creationId="{2E74169A-D2BE-45D3-848B-A0A7055D2C63}"/>
          </ac:spMkLst>
        </pc:spChg>
      </pc:sldChg>
      <pc:sldChg chg="addSp delSp modSp add">
        <pc:chgData name="Кира Иноземцева" userId="a7f74a1b4f3cdd8c" providerId="LiveId" clId="{E11EC8B5-0774-4D4C-954D-974F83E87CD3}" dt="2019-03-15T05:48:49.366" v="5414" actId="20577"/>
        <pc:sldMkLst>
          <pc:docMk/>
          <pc:sldMk cId="4290850748" sldId="265"/>
        </pc:sldMkLst>
        <pc:spChg chg="mod">
          <ac:chgData name="Кира Иноземцева" userId="a7f74a1b4f3cdd8c" providerId="LiveId" clId="{E11EC8B5-0774-4D4C-954D-974F83E87CD3}" dt="2019-03-14T23:41:58.896" v="5048" actId="20577"/>
          <ac:spMkLst>
            <pc:docMk/>
            <pc:sldMk cId="4290850748" sldId="265"/>
            <ac:spMk id="2" creationId="{37F2F53B-90A5-4CA4-8472-8C5690CF6A5D}"/>
          </ac:spMkLst>
        </pc:spChg>
        <pc:spChg chg="del">
          <ac:chgData name="Кира Иноземцева" userId="a7f74a1b4f3cdd8c" providerId="LiveId" clId="{E11EC8B5-0774-4D4C-954D-974F83E87CD3}" dt="2019-03-14T23:37:25.416" v="4763"/>
          <ac:spMkLst>
            <pc:docMk/>
            <pc:sldMk cId="4290850748" sldId="265"/>
            <ac:spMk id="3" creationId="{5119ED98-7333-4637-8C85-813288FBA60C}"/>
          </ac:spMkLst>
        </pc:spChg>
        <pc:spChg chg="mod">
          <ac:chgData name="Кира Иноземцева" userId="a7f74a1b4f3cdd8c" providerId="LiveId" clId="{E11EC8B5-0774-4D4C-954D-974F83E87CD3}" dt="2019-03-15T05:48:49.366" v="5414" actId="20577"/>
          <ac:spMkLst>
            <pc:docMk/>
            <pc:sldMk cId="4290850748" sldId="265"/>
            <ac:spMk id="4" creationId="{FED250F6-8FF4-4EEA-A189-8CB5088B5A33}"/>
          </ac:spMkLst>
        </pc:spChg>
        <pc:picChg chg="add mod">
          <ac:chgData name="Кира Иноземцева" userId="a7f74a1b4f3cdd8c" providerId="LiveId" clId="{E11EC8B5-0774-4D4C-954D-974F83E87CD3}" dt="2019-03-14T23:38:04.940" v="4775" actId="14100"/>
          <ac:picMkLst>
            <pc:docMk/>
            <pc:sldMk cId="4290850748" sldId="265"/>
            <ac:picMk id="5" creationId="{451260FC-4626-4A02-82B0-975768BA267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library.bmstu.ru/Publication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ated.org/edulearn/?utm_source=mailingFEB2&amp;utm_medium=email&amp;utm_campaign=EDULEARN19" TargetMode="External"/><Relationship Id="rId2" Type="http://schemas.openxmlformats.org/officeDocument/2006/relationships/hyperlink" Target="http://www.icsh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yoto-su.ac.jp/english/school/location.html" TargetMode="External"/><Relationship Id="rId5" Type="http://schemas.openxmlformats.org/officeDocument/2006/relationships/hyperlink" Target="http://www.futureacademy.org.uk/publication/EpSBS/" TargetMode="External"/><Relationship Id="rId4" Type="http://schemas.openxmlformats.org/officeDocument/2006/relationships/hyperlink" Target="http://www.icpcs2019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9F2667-2346-4560-8F5E-026EB9337B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Публикационная активность преподавателей факультета лингвистики в 2019 г.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B959B22-D7A7-4C59-AA82-069860A993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К.М. Иноземцева, </a:t>
            </a:r>
            <a:r>
              <a:rPr lang="ru-RU" dirty="0" err="1"/>
              <a:t>к.п.н</a:t>
            </a:r>
            <a:r>
              <a:rPr lang="ru-RU" dirty="0"/>
              <a:t>., доцент каф. Л-2</a:t>
            </a:r>
          </a:p>
        </p:txBody>
      </p:sp>
    </p:spTree>
    <p:extLst>
      <p:ext uri="{BB962C8B-B14F-4D97-AF65-F5344CB8AC3E}">
        <p14:creationId xmlns:p14="http://schemas.microsoft.com/office/powerpoint/2010/main" val="1256865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41868F-5EB0-48AF-A73B-51E8C4F02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74169A-D2BE-45D3-848B-A0A7055D2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613931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F2F53B-90A5-4CA4-8472-8C5690CF6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627" y="804889"/>
            <a:ext cx="10286225" cy="1059305"/>
          </a:xfrm>
        </p:spPr>
        <p:txBody>
          <a:bodyPr/>
          <a:lstStyle/>
          <a:p>
            <a:r>
              <a:rPr lang="ru-RU" dirty="0"/>
              <a:t>Зачем нужен рост публикационной активности?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51260FC-4626-4A02-82B0-975768BA267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8627" y="2017342"/>
            <a:ext cx="4810537" cy="3773857"/>
          </a:xfrm>
          <a:prstGeom prst="rect">
            <a:avLst/>
          </a:prstGeom>
        </p:spPr>
      </p:pic>
      <p:sp>
        <p:nvSpPr>
          <p:cNvPr id="4" name="Объект 3">
            <a:extLst>
              <a:ext uri="{FF2B5EF4-FFF2-40B4-BE49-F238E27FC236}">
                <a16:creationId xmlns:a16="http://schemas.microsoft.com/office/drawing/2014/main" id="{FED250F6-8FF4-4EEA-A189-8CB5088B5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7704" y="2017343"/>
            <a:ext cx="5241219" cy="3773856"/>
          </a:xfrm>
        </p:spPr>
        <p:txBody>
          <a:bodyPr/>
          <a:lstStyle/>
          <a:p>
            <a:r>
              <a:rPr lang="ru-RU" dirty="0"/>
              <a:t>Научные статьи – это отражение результатов исследований и способ формирования научной репутации учёного и организации, в которой он работает</a:t>
            </a:r>
          </a:p>
          <a:p>
            <a:r>
              <a:rPr lang="ru-RU" dirty="0"/>
              <a:t>Международная публикационная активность ППС вузов – один из важнейших критериев, определяющих признание университетов международными рейтингами</a:t>
            </a:r>
          </a:p>
        </p:txBody>
      </p:sp>
    </p:spTree>
    <p:extLst>
      <p:ext uri="{BB962C8B-B14F-4D97-AF65-F5344CB8AC3E}">
        <p14:creationId xmlns:p14="http://schemas.microsoft.com/office/powerpoint/2010/main" val="4290850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67E48E-48A0-47FE-B075-15F42B888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74" y="804519"/>
            <a:ext cx="11926956" cy="1049235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Приказ</a:t>
            </a:r>
            <a:r>
              <a:rPr lang="en-US" sz="2800" dirty="0"/>
              <a:t> </a:t>
            </a:r>
            <a:r>
              <a:rPr lang="ru-RU" sz="2800" dirty="0"/>
              <a:t>№02.01-03/196 «о порядке выплат разовых стимулирующих надбавок за публикационную активность» от 12.02.2019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9CB8E7-55EC-40A6-AD6E-2F7F376E5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4" y="1853755"/>
            <a:ext cx="11926956" cy="419972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 целях повышения репутации МГТУ имени Н.Э. Баумана в мировом научном сообществе и стимулирования развития международных отношений утверждены надбавки ППС на 2019 г. за публикации в международных </a:t>
            </a:r>
            <a:r>
              <a:rPr lang="ru-RU" dirty="0" err="1"/>
              <a:t>наукометрических</a:t>
            </a:r>
            <a:r>
              <a:rPr lang="ru-RU" dirty="0"/>
              <a:t> системах </a:t>
            </a:r>
            <a:r>
              <a:rPr lang="en-US" dirty="0"/>
              <a:t>Scopus </a:t>
            </a:r>
            <a:r>
              <a:rPr lang="ru-RU" dirty="0"/>
              <a:t>и </a:t>
            </a:r>
            <a:r>
              <a:rPr lang="en-US" dirty="0"/>
              <a:t>Web of Science Core Collection </a:t>
            </a:r>
            <a:r>
              <a:rPr lang="ru-RU" dirty="0"/>
              <a:t>(</a:t>
            </a:r>
            <a:r>
              <a:rPr lang="en-US" dirty="0" err="1"/>
              <a:t>WoS</a:t>
            </a:r>
            <a:r>
              <a:rPr lang="en-US" dirty="0"/>
              <a:t>).</a:t>
            </a:r>
            <a:r>
              <a:rPr lang="ru-RU" dirty="0"/>
              <a:t> Выплаты производятся за публикации типа </a:t>
            </a:r>
            <a:r>
              <a:rPr lang="en-US" dirty="0"/>
              <a:t>Article, Review, Conference paper, Proceedings paper </a:t>
            </a:r>
            <a:r>
              <a:rPr lang="ru-RU" sz="2600" b="1" u="sng" dirty="0"/>
              <a:t>после их появления в системах </a:t>
            </a:r>
            <a:r>
              <a:rPr lang="en-US" sz="2600" b="1" u="sng" dirty="0"/>
              <a:t>Scopus </a:t>
            </a:r>
            <a:r>
              <a:rPr lang="ru-RU" sz="2600" b="1" u="sng" dirty="0"/>
              <a:t>и </a:t>
            </a:r>
            <a:r>
              <a:rPr lang="en-US" sz="2600" b="1" u="sng" dirty="0" err="1"/>
              <a:t>WoS</a:t>
            </a:r>
            <a:r>
              <a:rPr lang="en-US" dirty="0"/>
              <a:t>, </a:t>
            </a:r>
            <a:r>
              <a:rPr lang="ru-RU" dirty="0"/>
              <a:t>а также </a:t>
            </a:r>
            <a:r>
              <a:rPr lang="ru-RU" sz="2600" b="1" u="sng" dirty="0"/>
              <a:t>в библиотеке МГТУ Н.Э. Баумана </a:t>
            </a:r>
            <a:r>
              <a:rPr lang="ru-RU" dirty="0"/>
              <a:t>(</a:t>
            </a:r>
            <a:r>
              <a:rPr lang="en-US" dirty="0">
                <a:hlinkClick r:id="rId2"/>
              </a:rPr>
              <a:t>http</a:t>
            </a:r>
            <a:r>
              <a:rPr lang="en-US" dirty="0">
                <a:sym typeface="Wingdings" panose="05000000000000000000" pitchFamily="2" charset="2"/>
                <a:hlinkClick r:id="rId2"/>
              </a:rPr>
              <a:t>:</a:t>
            </a:r>
            <a:r>
              <a:rPr lang="ru-RU" dirty="0">
                <a:sym typeface="Wingdings" panose="05000000000000000000" pitchFamily="2" charset="2"/>
                <a:hlinkClick r:id="rId2"/>
              </a:rPr>
              <a:t>//</a:t>
            </a:r>
            <a:r>
              <a:rPr lang="en-US" dirty="0">
                <a:sym typeface="Wingdings" panose="05000000000000000000" pitchFamily="2" charset="2"/>
                <a:hlinkClick r:id="rId2"/>
              </a:rPr>
              <a:t>library.bmstu.ru</a:t>
            </a:r>
            <a:r>
              <a:rPr lang="ru-RU" dirty="0">
                <a:sym typeface="Wingdings" panose="05000000000000000000" pitchFamily="2" charset="2"/>
                <a:hlinkClick r:id="rId2"/>
              </a:rPr>
              <a:t>/</a:t>
            </a:r>
            <a:r>
              <a:rPr lang="en-US" dirty="0">
                <a:sym typeface="Wingdings" panose="05000000000000000000" pitchFamily="2" charset="2"/>
                <a:hlinkClick r:id="rId2"/>
              </a:rPr>
              <a:t>Publications</a:t>
            </a:r>
            <a:r>
              <a:rPr lang="en-US" dirty="0">
                <a:sym typeface="Wingdings" panose="05000000000000000000" pitchFamily="2" charset="2"/>
              </a:rPr>
              <a:t>).</a:t>
            </a:r>
            <a:r>
              <a:rPr lang="ru-RU" dirty="0">
                <a:sym typeface="Wingdings" panose="05000000000000000000" pitchFamily="2" charset="2"/>
              </a:rPr>
              <a:t> </a:t>
            </a:r>
          </a:p>
          <a:p>
            <a:r>
              <a:rPr lang="en-US" dirty="0">
                <a:sym typeface="Wingdings" panose="05000000000000000000" pitchFamily="2" charset="2"/>
              </a:rPr>
              <a:t>Conference paper </a:t>
            </a:r>
            <a:r>
              <a:rPr lang="ru-RU" dirty="0">
                <a:sym typeface="Wingdings" panose="05000000000000000000" pitchFamily="2" charset="2"/>
              </a:rPr>
              <a:t>и </a:t>
            </a:r>
            <a:r>
              <a:rPr lang="en-US" dirty="0">
                <a:sym typeface="Wingdings" panose="05000000000000000000" pitchFamily="2" charset="2"/>
              </a:rPr>
              <a:t>Proceedings paper – 25000 </a:t>
            </a:r>
            <a:r>
              <a:rPr lang="ru-RU" dirty="0">
                <a:sym typeface="Wingdings" panose="05000000000000000000" pitchFamily="2" charset="2"/>
              </a:rPr>
              <a:t>р.</a:t>
            </a:r>
          </a:p>
          <a:p>
            <a:r>
              <a:rPr lang="en-US" dirty="0">
                <a:sym typeface="Wingdings" panose="05000000000000000000" pitchFamily="2" charset="2"/>
              </a:rPr>
              <a:t>IV </a:t>
            </a:r>
            <a:r>
              <a:rPr lang="ru-RU" dirty="0">
                <a:sym typeface="Wingdings" panose="05000000000000000000" pitchFamily="2" charset="2"/>
              </a:rPr>
              <a:t>квартиль (</a:t>
            </a:r>
            <a:r>
              <a:rPr lang="en-US" dirty="0">
                <a:sym typeface="Wingdings" panose="05000000000000000000" pitchFamily="2" charset="2"/>
              </a:rPr>
              <a:t>Q4) </a:t>
            </a:r>
            <a:r>
              <a:rPr lang="ru-RU" dirty="0">
                <a:sym typeface="Wingdings" panose="05000000000000000000" pitchFamily="2" charset="2"/>
              </a:rPr>
              <a:t>и журналы, индексируемые в </a:t>
            </a:r>
            <a:r>
              <a:rPr lang="en-US" dirty="0">
                <a:sym typeface="Wingdings" panose="05000000000000000000" pitchFamily="2" charset="2"/>
              </a:rPr>
              <a:t>Scopus </a:t>
            </a:r>
            <a:r>
              <a:rPr lang="ru-RU" dirty="0">
                <a:sym typeface="Wingdings" panose="05000000000000000000" pitchFamily="2" charset="2"/>
              </a:rPr>
              <a:t>и </a:t>
            </a:r>
            <a:r>
              <a:rPr lang="en-US" dirty="0" err="1">
                <a:sym typeface="Wingdings" panose="05000000000000000000" pitchFamily="2" charset="2"/>
              </a:rPr>
              <a:t>WoS</a:t>
            </a:r>
            <a:r>
              <a:rPr lang="ru-RU" dirty="0">
                <a:sym typeface="Wingdings" panose="05000000000000000000" pitchFamily="2" charset="2"/>
              </a:rPr>
              <a:t>, но не имеющие квартили -  </a:t>
            </a:r>
            <a:r>
              <a:rPr lang="en-US" dirty="0">
                <a:sym typeface="Wingdings" panose="05000000000000000000" pitchFamily="2" charset="2"/>
              </a:rPr>
              <a:t>50000 </a:t>
            </a:r>
            <a:r>
              <a:rPr lang="ru-RU" dirty="0">
                <a:sym typeface="Wingdings" panose="05000000000000000000" pitchFamily="2" charset="2"/>
              </a:rPr>
              <a:t>р.</a:t>
            </a:r>
          </a:p>
          <a:p>
            <a:r>
              <a:rPr lang="en-US" dirty="0">
                <a:sym typeface="Wingdings" panose="05000000000000000000" pitchFamily="2" charset="2"/>
              </a:rPr>
              <a:t>III </a:t>
            </a:r>
            <a:r>
              <a:rPr lang="ru-RU" dirty="0">
                <a:sym typeface="Wingdings" panose="05000000000000000000" pitchFamily="2" charset="2"/>
              </a:rPr>
              <a:t>квартиль (</a:t>
            </a:r>
            <a:r>
              <a:rPr lang="en-US" dirty="0">
                <a:sym typeface="Wingdings" panose="05000000000000000000" pitchFamily="2" charset="2"/>
              </a:rPr>
              <a:t>Q3) – 70000 </a:t>
            </a:r>
            <a:r>
              <a:rPr lang="ru-RU" dirty="0">
                <a:sym typeface="Wingdings" panose="05000000000000000000" pitchFamily="2" charset="2"/>
              </a:rPr>
              <a:t>р.</a:t>
            </a:r>
          </a:p>
          <a:p>
            <a:r>
              <a:rPr lang="en-US" dirty="0">
                <a:sym typeface="Wingdings" panose="05000000000000000000" pitchFamily="2" charset="2"/>
              </a:rPr>
              <a:t>II </a:t>
            </a:r>
            <a:r>
              <a:rPr lang="ru-RU" dirty="0">
                <a:sym typeface="Wingdings" panose="05000000000000000000" pitchFamily="2" charset="2"/>
              </a:rPr>
              <a:t>квартиль (</a:t>
            </a:r>
            <a:r>
              <a:rPr lang="en-US" dirty="0">
                <a:sym typeface="Wingdings" panose="05000000000000000000" pitchFamily="2" charset="2"/>
              </a:rPr>
              <a:t>Q2) – 100000 </a:t>
            </a:r>
            <a:r>
              <a:rPr lang="ru-RU" dirty="0">
                <a:sym typeface="Wingdings" panose="05000000000000000000" pitchFamily="2" charset="2"/>
              </a:rPr>
              <a:t>р.</a:t>
            </a:r>
          </a:p>
          <a:p>
            <a:r>
              <a:rPr lang="en-US" dirty="0">
                <a:sym typeface="Wingdings" panose="05000000000000000000" pitchFamily="2" charset="2"/>
              </a:rPr>
              <a:t>I </a:t>
            </a:r>
            <a:r>
              <a:rPr lang="ru-RU" dirty="0">
                <a:sym typeface="Wingdings" panose="05000000000000000000" pitchFamily="2" charset="2"/>
              </a:rPr>
              <a:t>квартиль (</a:t>
            </a:r>
            <a:r>
              <a:rPr lang="en-US" dirty="0">
                <a:sym typeface="Wingdings" panose="05000000000000000000" pitchFamily="2" charset="2"/>
              </a:rPr>
              <a:t>Q1) – 200000 </a:t>
            </a:r>
            <a:r>
              <a:rPr lang="ru-RU" dirty="0">
                <a:sym typeface="Wingdings" panose="05000000000000000000" pitchFamily="2" charset="2"/>
              </a:rPr>
              <a:t>р.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0155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EA0760-5B8B-40F3-BF8C-31F6A2F57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373" y="804519"/>
            <a:ext cx="10774639" cy="1049235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Статьи факультета лингвистики (ВАК, РИНЦ, </a:t>
            </a:r>
            <a:r>
              <a:rPr lang="en-US" dirty="0" err="1"/>
              <a:t>scopus</a:t>
            </a:r>
            <a:r>
              <a:rPr lang="en-US" dirty="0"/>
              <a:t> </a:t>
            </a:r>
            <a:r>
              <a:rPr lang="ru-RU" dirty="0"/>
              <a:t>и </a:t>
            </a:r>
            <a:r>
              <a:rPr lang="en-US" dirty="0" err="1"/>
              <a:t>Wos</a:t>
            </a:r>
            <a:r>
              <a:rPr lang="ru-RU" dirty="0"/>
              <a:t>) за 2018 г., принятые библиотекой МГТУ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48145BA-9F40-4EB7-A12F-50B2A23C1F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415128"/>
              </p:ext>
            </p:extLst>
          </p:nvPr>
        </p:nvGraphicFramePr>
        <p:xfrm>
          <a:off x="755373" y="2021203"/>
          <a:ext cx="10774639" cy="3398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4411">
                  <a:extLst>
                    <a:ext uri="{9D8B030D-6E8A-4147-A177-3AD203B41FA5}">
                      <a16:colId xmlns:a16="http://schemas.microsoft.com/office/drawing/2014/main" val="2126817113"/>
                    </a:ext>
                  </a:extLst>
                </a:gridCol>
                <a:gridCol w="5400228">
                  <a:extLst>
                    <a:ext uri="{9D8B030D-6E8A-4147-A177-3AD203B41FA5}">
                      <a16:colId xmlns:a16="http://schemas.microsoft.com/office/drawing/2014/main" val="8843411"/>
                    </a:ext>
                  </a:extLst>
                </a:gridCol>
              </a:tblGrid>
              <a:tr h="424867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ВАК, РИНЦ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SCOPUS, WOS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93631"/>
                  </a:ext>
                </a:extLst>
              </a:tr>
              <a:tr h="743517">
                <a:tc>
                  <a:txBody>
                    <a:bodyPr/>
                    <a:lstStyle/>
                    <a:p>
                      <a:r>
                        <a:rPr lang="ru-RU" dirty="0"/>
                        <a:t>Л-1 – 11 статей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Л1 – </a:t>
                      </a:r>
                      <a:r>
                        <a:rPr lang="en-US" dirty="0"/>
                        <a:t>1 </a:t>
                      </a:r>
                      <a:r>
                        <a:rPr lang="ru-RU" dirty="0"/>
                        <a:t>статья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324193"/>
                  </a:ext>
                </a:extLst>
              </a:tr>
              <a:tr h="743517">
                <a:tc>
                  <a:txBody>
                    <a:bodyPr/>
                    <a:lstStyle/>
                    <a:p>
                      <a:r>
                        <a:rPr lang="ru-RU" dirty="0"/>
                        <a:t>Л2 – 25 статей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Л2 – 2 статьи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819780"/>
                  </a:ext>
                </a:extLst>
              </a:tr>
              <a:tr h="743517">
                <a:tc>
                  <a:txBody>
                    <a:bodyPr/>
                    <a:lstStyle/>
                    <a:p>
                      <a:r>
                        <a:rPr lang="ru-RU" dirty="0"/>
                        <a:t>Л3 – 18 статей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Л3 – 1 статья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543775"/>
                  </a:ext>
                </a:extLst>
              </a:tr>
              <a:tr h="743517">
                <a:tc>
                  <a:txBody>
                    <a:bodyPr/>
                    <a:lstStyle/>
                    <a:p>
                      <a:r>
                        <a:rPr lang="ru-RU" dirty="0"/>
                        <a:t>Л-4 – 20 статей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Л4 – 2 статьи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425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1179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BBC0D5-B5CC-4BCE-999B-7C23F2108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804519"/>
            <a:ext cx="11582400" cy="1049235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Статьи факультета лингвистики, опубликованные в </a:t>
            </a:r>
            <a:r>
              <a:rPr lang="en-US" dirty="0"/>
              <a:t>Scopus</a:t>
            </a:r>
            <a:r>
              <a:rPr lang="ru-RU" dirty="0"/>
              <a:t> и </a:t>
            </a:r>
            <a:r>
              <a:rPr lang="en-US" dirty="0"/>
              <a:t>Web of Science </a:t>
            </a:r>
            <a:r>
              <a:rPr lang="ru-RU" dirty="0"/>
              <a:t>в 2018 г.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997826-CB1A-4478-B42E-B2B9B5C94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2015731"/>
            <a:ext cx="11224591" cy="4037749"/>
          </a:xfrm>
        </p:spPr>
        <p:txBody>
          <a:bodyPr>
            <a:normAutofit fontScale="92500" lnSpcReduction="20000"/>
          </a:bodyPr>
          <a:lstStyle/>
          <a:p>
            <a:r>
              <a:rPr lang="ru-RU" b="1" u="sng" dirty="0"/>
              <a:t>Конференции </a:t>
            </a:r>
            <a:endParaRPr lang="en-US" b="1" u="sng" dirty="0"/>
          </a:p>
          <a:p>
            <a:r>
              <a:rPr lang="en-US" dirty="0"/>
              <a:t>1) </a:t>
            </a:r>
            <a:r>
              <a:rPr lang="en-US" b="1" dirty="0"/>
              <a:t>EDULEARN18</a:t>
            </a:r>
            <a:r>
              <a:rPr lang="ru-RU" b="1" dirty="0"/>
              <a:t>,</a:t>
            </a:r>
            <a:r>
              <a:rPr lang="ru-RU" dirty="0"/>
              <a:t> Майорка, Испания (</a:t>
            </a:r>
            <a:r>
              <a:rPr lang="en-US" dirty="0" err="1"/>
              <a:t>WoS</a:t>
            </a:r>
            <a:r>
              <a:rPr lang="en-US" dirty="0"/>
              <a:t>), </a:t>
            </a:r>
            <a:r>
              <a:rPr lang="ru-RU" dirty="0"/>
              <a:t>Л-2</a:t>
            </a:r>
            <a:r>
              <a:rPr lang="en-US" dirty="0"/>
              <a:t> – 4 </a:t>
            </a:r>
            <a:r>
              <a:rPr lang="ru-RU" dirty="0"/>
              <a:t>статьи</a:t>
            </a:r>
            <a:endParaRPr lang="en-US" dirty="0"/>
          </a:p>
          <a:p>
            <a:r>
              <a:rPr lang="en-US" dirty="0"/>
              <a:t>2) </a:t>
            </a:r>
            <a:r>
              <a:rPr lang="en-US" b="1" dirty="0"/>
              <a:t>ICERI2018</a:t>
            </a:r>
            <a:r>
              <a:rPr lang="en-US" dirty="0"/>
              <a:t>, </a:t>
            </a:r>
            <a:r>
              <a:rPr lang="ru-RU" dirty="0"/>
              <a:t>Севилья, Испания (</a:t>
            </a:r>
            <a:r>
              <a:rPr lang="en-US" dirty="0" err="1"/>
              <a:t>WoS</a:t>
            </a:r>
            <a:r>
              <a:rPr lang="en-US" dirty="0"/>
              <a:t>)</a:t>
            </a:r>
            <a:r>
              <a:rPr lang="ru-RU" dirty="0"/>
              <a:t>, Л-2</a:t>
            </a:r>
            <a:r>
              <a:rPr lang="en-US" dirty="0"/>
              <a:t> – </a:t>
            </a:r>
            <a:r>
              <a:rPr lang="ru-RU" dirty="0"/>
              <a:t>3</a:t>
            </a:r>
            <a:r>
              <a:rPr lang="en-US" dirty="0"/>
              <a:t> </a:t>
            </a:r>
            <a:r>
              <a:rPr lang="ru-RU" dirty="0"/>
              <a:t>статьи</a:t>
            </a:r>
          </a:p>
          <a:p>
            <a:r>
              <a:rPr lang="ru-RU" dirty="0"/>
              <a:t>3) </a:t>
            </a:r>
            <a:r>
              <a:rPr lang="en-US" b="1" dirty="0"/>
              <a:t>PCSF 2018</a:t>
            </a:r>
            <a:r>
              <a:rPr lang="ru-RU" dirty="0"/>
              <a:t>, Санкт-Петербург, Россия (</a:t>
            </a:r>
            <a:r>
              <a:rPr lang="en-US" dirty="0" err="1"/>
              <a:t>WoS</a:t>
            </a:r>
            <a:r>
              <a:rPr lang="en-US" dirty="0"/>
              <a:t>)</a:t>
            </a:r>
            <a:r>
              <a:rPr lang="ru-RU" dirty="0"/>
              <a:t>, Л-2</a:t>
            </a:r>
            <a:r>
              <a:rPr lang="en-US" dirty="0"/>
              <a:t> – </a:t>
            </a:r>
            <a:r>
              <a:rPr lang="ru-RU" dirty="0"/>
              <a:t>2 статьи</a:t>
            </a:r>
          </a:p>
          <a:p>
            <a:r>
              <a:rPr lang="ru-RU" dirty="0"/>
              <a:t>4</a:t>
            </a:r>
            <a:r>
              <a:rPr lang="ru-RU" b="1" dirty="0"/>
              <a:t>) </a:t>
            </a:r>
            <a:r>
              <a:rPr lang="en-US" b="1" dirty="0"/>
              <a:t>ICDTE 2018</a:t>
            </a:r>
            <a:r>
              <a:rPr lang="ru-RU" dirty="0"/>
              <a:t>, Бангкок, </a:t>
            </a:r>
            <a:r>
              <a:rPr lang="ru-RU" dirty="0" err="1"/>
              <a:t>Тайланд</a:t>
            </a:r>
            <a:r>
              <a:rPr lang="ru-RU" dirty="0"/>
              <a:t> </a:t>
            </a:r>
            <a:r>
              <a:rPr lang="en-US" dirty="0"/>
              <a:t>(Scopus, </a:t>
            </a:r>
            <a:r>
              <a:rPr lang="en-US" dirty="0" err="1"/>
              <a:t>WoS</a:t>
            </a:r>
            <a:r>
              <a:rPr lang="en-US" dirty="0"/>
              <a:t>)</a:t>
            </a:r>
            <a:r>
              <a:rPr lang="ru-RU" dirty="0"/>
              <a:t>, Л-2</a:t>
            </a:r>
            <a:r>
              <a:rPr lang="en-US" dirty="0"/>
              <a:t> – 1 </a:t>
            </a:r>
            <a:r>
              <a:rPr lang="ru-RU" dirty="0"/>
              <a:t>статья (проиндексирована)</a:t>
            </a:r>
          </a:p>
          <a:p>
            <a:r>
              <a:rPr lang="ru-RU" dirty="0"/>
              <a:t>5) </a:t>
            </a:r>
            <a:r>
              <a:rPr lang="en-US" b="1" dirty="0"/>
              <a:t>IOP Conference: Materials Science and Engineering</a:t>
            </a:r>
            <a:r>
              <a:rPr lang="en-US" dirty="0"/>
              <a:t>, 2018</a:t>
            </a:r>
            <a:r>
              <a:rPr lang="ru-RU" dirty="0"/>
              <a:t> ( </a:t>
            </a:r>
            <a:r>
              <a:rPr lang="en-US" dirty="0"/>
              <a:t>Scopus)</a:t>
            </a:r>
            <a:r>
              <a:rPr lang="ru-RU" dirty="0"/>
              <a:t>, Л-2</a:t>
            </a:r>
            <a:r>
              <a:rPr lang="en-US" dirty="0"/>
              <a:t> </a:t>
            </a:r>
            <a:r>
              <a:rPr lang="ru-RU" dirty="0"/>
              <a:t>– 1 статья (проиндексирована)</a:t>
            </a:r>
            <a:endParaRPr lang="en-US" dirty="0"/>
          </a:p>
          <a:p>
            <a:r>
              <a:rPr lang="en-US" dirty="0"/>
              <a:t>6) </a:t>
            </a:r>
            <a:r>
              <a:rPr lang="en-US" b="1" dirty="0"/>
              <a:t>ICAS 2018</a:t>
            </a:r>
            <a:r>
              <a:rPr lang="en-US" dirty="0"/>
              <a:t>, Belo Horizonte, Brazil (Scopus)</a:t>
            </a:r>
            <a:r>
              <a:rPr lang="ru-RU" dirty="0"/>
              <a:t>, Л-2</a:t>
            </a:r>
            <a:r>
              <a:rPr lang="en-US" dirty="0"/>
              <a:t> – 1 </a:t>
            </a:r>
            <a:r>
              <a:rPr lang="ru-RU" dirty="0"/>
              <a:t>статья</a:t>
            </a:r>
          </a:p>
          <a:p>
            <a:r>
              <a:rPr lang="ru-RU" dirty="0"/>
              <a:t>7) </a:t>
            </a:r>
            <a:r>
              <a:rPr lang="en-US" b="1" dirty="0"/>
              <a:t>MATEC Web of Conferences</a:t>
            </a:r>
            <a:r>
              <a:rPr lang="ru-RU" b="1" dirty="0"/>
              <a:t> </a:t>
            </a:r>
            <a:r>
              <a:rPr lang="en-US" dirty="0"/>
              <a:t>2018</a:t>
            </a:r>
            <a:r>
              <a:rPr lang="ru-RU" dirty="0"/>
              <a:t> (</a:t>
            </a:r>
            <a:r>
              <a:rPr lang="en-US" dirty="0"/>
              <a:t>Scopus)</a:t>
            </a:r>
            <a:r>
              <a:rPr lang="ru-RU" dirty="0"/>
              <a:t>, Л-3</a:t>
            </a:r>
            <a:r>
              <a:rPr lang="en-US" dirty="0"/>
              <a:t> – 1 </a:t>
            </a:r>
            <a:r>
              <a:rPr lang="ru-RU" dirty="0"/>
              <a:t>статья (проиндексирована)</a:t>
            </a:r>
          </a:p>
          <a:p>
            <a:r>
              <a:rPr lang="ru-RU" b="1" u="sng" dirty="0"/>
              <a:t>Журналы</a:t>
            </a:r>
            <a:r>
              <a:rPr lang="en-US" dirty="0"/>
              <a:t>: </a:t>
            </a:r>
            <a:r>
              <a:rPr lang="en-US" b="1" dirty="0"/>
              <a:t>Modern Journal of Language Teaching Meth</a:t>
            </a:r>
            <a:r>
              <a:rPr lang="en-US" dirty="0"/>
              <a:t>ods</a:t>
            </a:r>
            <a:r>
              <a:rPr lang="ru-RU" dirty="0"/>
              <a:t> </a:t>
            </a:r>
            <a:r>
              <a:rPr lang="en-US" dirty="0"/>
              <a:t>(</a:t>
            </a:r>
            <a:r>
              <a:rPr lang="en-US" dirty="0" err="1"/>
              <a:t>WoS</a:t>
            </a:r>
            <a:r>
              <a:rPr lang="en-US" dirty="0"/>
              <a:t>), </a:t>
            </a:r>
            <a:r>
              <a:rPr lang="ru-RU" dirty="0"/>
              <a:t> Л-1 - 1 статья (проиндексирована)</a:t>
            </a:r>
            <a:endParaRPr lang="en-US" dirty="0"/>
          </a:p>
          <a:p>
            <a:endParaRPr lang="en-US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742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B7E669-3F7D-4E77-B3C9-C3D3E2F34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071" y="804519"/>
            <a:ext cx="11410120" cy="1049235"/>
          </a:xfrm>
        </p:spPr>
        <p:txBody>
          <a:bodyPr/>
          <a:lstStyle/>
          <a:p>
            <a:pPr algn="ctr"/>
            <a:r>
              <a:rPr lang="ru-RU" dirty="0"/>
              <a:t>Как повысить международную публикационную активность?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499ED7-F698-4E94-A4F4-863D483B4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015732"/>
            <a:ext cx="10999305" cy="3589938"/>
          </a:xfrm>
        </p:spPr>
        <p:txBody>
          <a:bodyPr/>
          <a:lstStyle/>
          <a:p>
            <a:r>
              <a:rPr lang="ru-RU" dirty="0"/>
              <a:t>Развивать свой научный потенциал, читать свежую научную периодику по своей специальности, заниматься прикладными и теоретическими исследованиями, учиться применять статистические методы для обработки экспериментальных данных</a:t>
            </a:r>
          </a:p>
          <a:p>
            <a:r>
              <a:rPr lang="ru-RU" dirty="0"/>
              <a:t>Активно участвовать в «надёжных» международных конференциях, труды которых индексируются в </a:t>
            </a:r>
            <a:r>
              <a:rPr lang="ru-RU" dirty="0" err="1"/>
              <a:t>Scopus</a:t>
            </a:r>
            <a:r>
              <a:rPr lang="ru-RU" dirty="0"/>
              <a:t> и </a:t>
            </a:r>
            <a:r>
              <a:rPr lang="ru-RU" dirty="0" err="1"/>
              <a:t>WoS</a:t>
            </a:r>
            <a:r>
              <a:rPr lang="ru-RU" dirty="0"/>
              <a:t> </a:t>
            </a:r>
          </a:p>
          <a:p>
            <a:r>
              <a:rPr lang="ru-RU" dirty="0"/>
              <a:t>Публиковаться в «русском </a:t>
            </a:r>
            <a:r>
              <a:rPr lang="ru-RU" dirty="0" err="1"/>
              <a:t>Скопусе</a:t>
            </a:r>
            <a:r>
              <a:rPr lang="ru-RU" dirty="0"/>
              <a:t>» – российских журналах, принятых</a:t>
            </a:r>
            <a:r>
              <a:rPr lang="en-US" dirty="0"/>
              <a:t> </a:t>
            </a:r>
            <a:r>
              <a:rPr lang="ru-RU" dirty="0"/>
              <a:t>за последнее время в </a:t>
            </a:r>
            <a:r>
              <a:rPr lang="en-US" dirty="0"/>
              <a:t>Scopus</a:t>
            </a:r>
            <a:r>
              <a:rPr lang="ru-RU" dirty="0"/>
              <a:t> и </a:t>
            </a:r>
            <a:r>
              <a:rPr lang="en-US" dirty="0" err="1"/>
              <a:t>WoS</a:t>
            </a:r>
            <a:endParaRPr lang="ru-RU" dirty="0"/>
          </a:p>
          <a:p>
            <a:r>
              <a:rPr lang="ru-RU" dirty="0"/>
              <a:t>Не бояться и начать писать в высокорейтинговые международные научные журналы</a:t>
            </a:r>
          </a:p>
          <a:p>
            <a:pPr marL="0" indent="0">
              <a:buNone/>
            </a:pPr>
            <a:endParaRPr lang="ru-RU" dirty="0"/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8618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1F7185-FF69-4A5B-98BF-A5A5D0AC7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913" y="804519"/>
            <a:ext cx="10323444" cy="1049235"/>
          </a:xfrm>
        </p:spPr>
        <p:txBody>
          <a:bodyPr/>
          <a:lstStyle/>
          <a:p>
            <a:pPr algn="ctr"/>
            <a:r>
              <a:rPr lang="ru-RU" dirty="0"/>
              <a:t>«Русский </a:t>
            </a:r>
            <a:r>
              <a:rPr lang="ru-RU" dirty="0" err="1"/>
              <a:t>скопус</a:t>
            </a:r>
            <a:r>
              <a:rPr lang="ru-RU" dirty="0"/>
              <a:t>»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CB724E-0AD2-4353-9ABF-1650DEAAD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913" y="2015732"/>
            <a:ext cx="10323444" cy="3298390"/>
          </a:xfrm>
        </p:spPr>
        <p:txBody>
          <a:bodyPr>
            <a:normAutofit fontScale="92500"/>
          </a:bodyPr>
          <a:lstStyle/>
          <a:p>
            <a:r>
              <a:rPr lang="ru-RU" sz="2400" b="1" u="sng" dirty="0"/>
              <a:t>Лингвистика, филология</a:t>
            </a:r>
            <a:r>
              <a:rPr lang="en-US" sz="2400" dirty="0"/>
              <a:t>: </a:t>
            </a:r>
            <a:r>
              <a:rPr lang="ru-RU" sz="2400" dirty="0"/>
              <a:t>«Вопросы языкознания», «Вопросы когнитивной лингвистики», «Вестник Томского государственного университета (серия</a:t>
            </a:r>
            <a:r>
              <a:rPr lang="en-US" sz="2400" dirty="0"/>
              <a:t>: </a:t>
            </a:r>
            <a:r>
              <a:rPr lang="ru-RU" sz="2400" dirty="0"/>
              <a:t>филология)», «Язык и культура»</a:t>
            </a:r>
          </a:p>
          <a:p>
            <a:r>
              <a:rPr lang="ru-RU" sz="2400" b="1" u="sng" dirty="0"/>
              <a:t>Педагогика, образование</a:t>
            </a:r>
            <a:r>
              <a:rPr lang="en-US" sz="2400" b="1" dirty="0"/>
              <a:t>:</a:t>
            </a:r>
            <a:r>
              <a:rPr lang="en-US" sz="2400" dirty="0"/>
              <a:t> </a:t>
            </a:r>
            <a:r>
              <a:rPr lang="ru-RU" sz="2400" dirty="0"/>
              <a:t>«Вопросы образования», «Вестник Новосибирского государственного педагогического университета», «Интеграция образования», «Высшее образование в России», «Образование и наука», «Образование и саморазвитие», «Перспективы науки и образования».</a:t>
            </a:r>
          </a:p>
          <a:p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93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044F8E-F158-4BE1-9965-4A18AEF0A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670" y="804519"/>
            <a:ext cx="10270433" cy="1049235"/>
          </a:xfrm>
        </p:spPr>
        <p:txBody>
          <a:bodyPr/>
          <a:lstStyle/>
          <a:p>
            <a:pPr algn="ctr"/>
            <a:r>
              <a:rPr lang="ru-RU" dirty="0"/>
              <a:t>Журнал </a:t>
            </a:r>
            <a:r>
              <a:rPr lang="en-US" dirty="0"/>
              <a:t>Modern journal of language teaching methods (MJLTM)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8A25C1-FE1D-4038-9352-BDD2EFC3E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26" y="2015732"/>
            <a:ext cx="11118573" cy="3907990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 Редколлегия  международного научного журнала </a:t>
            </a:r>
            <a:r>
              <a:rPr lang="ru-RU" b="1" dirty="0" err="1"/>
              <a:t>Modern</a:t>
            </a:r>
            <a:r>
              <a:rPr lang="ru-RU" b="1" dirty="0"/>
              <a:t> </a:t>
            </a:r>
            <a:r>
              <a:rPr lang="ru-RU" b="1" dirty="0" err="1"/>
              <a:t>Journal</a:t>
            </a:r>
            <a:r>
              <a:rPr lang="ru-RU" b="1" dirty="0"/>
              <a:t> </a:t>
            </a:r>
            <a:r>
              <a:rPr lang="ru-RU" b="1" dirty="0" err="1"/>
              <a:t>of</a:t>
            </a:r>
            <a:r>
              <a:rPr lang="ru-RU" b="1" dirty="0"/>
              <a:t> </a:t>
            </a:r>
            <a:r>
              <a:rPr lang="ru-RU" b="1" dirty="0" err="1"/>
              <a:t>Language</a:t>
            </a:r>
            <a:r>
              <a:rPr lang="ru-RU" b="1" dirty="0"/>
              <a:t> </a:t>
            </a:r>
            <a:r>
              <a:rPr lang="ru-RU" b="1" dirty="0" err="1"/>
              <a:t>Teaching</a:t>
            </a:r>
            <a:r>
              <a:rPr lang="ru-RU" b="1" dirty="0"/>
              <a:t> </a:t>
            </a:r>
            <a:r>
              <a:rPr lang="ru-RU" b="1" dirty="0" err="1"/>
              <a:t>Methods</a:t>
            </a:r>
            <a:r>
              <a:rPr lang="ru-RU" b="1" dirty="0"/>
              <a:t> </a:t>
            </a:r>
            <a:r>
              <a:rPr lang="ru-RU" dirty="0"/>
              <a:t>(MJLTM) / Современный журнал методов обучения языку/  ISSN: 2251-6204 , индексируемого в  базах данных  </a:t>
            </a:r>
            <a:r>
              <a:rPr lang="ru-RU" dirty="0" err="1"/>
              <a:t>Thomson</a:t>
            </a:r>
            <a:r>
              <a:rPr lang="ru-RU" dirty="0"/>
              <a:t> </a:t>
            </a:r>
            <a:r>
              <a:rPr lang="ru-RU" dirty="0" err="1"/>
              <a:t>Reuters</a:t>
            </a:r>
            <a:r>
              <a:rPr lang="ru-RU" dirty="0"/>
              <a:t> (ISI)  ESCI (</a:t>
            </a:r>
            <a:r>
              <a:rPr lang="ru-RU" dirty="0" err="1"/>
              <a:t>Web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Science</a:t>
            </a:r>
            <a:r>
              <a:rPr lang="ru-RU" dirty="0"/>
              <a:t>) приглашает Вас опубликовать свои статьи в очередных выпусках журнала. Инструкция для авторов  представлена на сайте журнала:  </a:t>
            </a:r>
            <a:r>
              <a:rPr lang="ru-RU" dirty="0" err="1"/>
              <a:t>Modern</a:t>
            </a:r>
            <a:r>
              <a:rPr lang="en-US" dirty="0"/>
              <a:t> </a:t>
            </a:r>
            <a:r>
              <a:rPr lang="ru-RU" dirty="0" err="1"/>
              <a:t>Journal</a:t>
            </a:r>
            <a:r>
              <a:rPr lang="en-US" dirty="0"/>
              <a:t> </a:t>
            </a:r>
            <a:r>
              <a:rPr lang="ru-RU" dirty="0" err="1"/>
              <a:t>of</a:t>
            </a:r>
            <a:r>
              <a:rPr lang="en-US" dirty="0"/>
              <a:t> </a:t>
            </a:r>
            <a:r>
              <a:rPr lang="ru-RU" dirty="0" err="1"/>
              <a:t>LanguageTeaching</a:t>
            </a:r>
            <a:r>
              <a:rPr lang="en-US" dirty="0"/>
              <a:t> </a:t>
            </a:r>
            <a:r>
              <a:rPr lang="ru-RU" dirty="0" err="1"/>
              <a:t>Methods</a:t>
            </a:r>
            <a:r>
              <a:rPr lang="ru-RU" dirty="0"/>
              <a:t> (MJLTM).  </a:t>
            </a:r>
          </a:p>
          <a:p>
            <a:pPr algn="just"/>
            <a:r>
              <a:rPr lang="ru-RU" dirty="0"/>
              <a:t>E-</a:t>
            </a:r>
            <a:r>
              <a:rPr lang="ru-RU" dirty="0" err="1"/>
              <a:t>мail</a:t>
            </a:r>
            <a:r>
              <a:rPr lang="ru-RU" dirty="0"/>
              <a:t>: info@mjltm.org - http://mjltm.org</a:t>
            </a:r>
          </a:p>
          <a:p>
            <a:pPr algn="just"/>
            <a:r>
              <a:rPr lang="ru-RU" dirty="0"/>
              <a:t>      Начиная с 2018 года MJLTM является  ассоциированным  журналом </a:t>
            </a:r>
            <a:r>
              <a:rPr lang="ru-RU" dirty="0" err="1"/>
              <a:t>Eurasian</a:t>
            </a:r>
            <a:r>
              <a:rPr lang="ru-RU" dirty="0"/>
              <a:t> </a:t>
            </a:r>
            <a:r>
              <a:rPr lang="ru-RU" dirty="0" err="1"/>
              <a:t>Applied</a:t>
            </a:r>
            <a:r>
              <a:rPr lang="ru-RU" dirty="0"/>
              <a:t> </a:t>
            </a:r>
            <a:r>
              <a:rPr lang="ru-RU" dirty="0" err="1"/>
              <a:t>Linguistics</a:t>
            </a:r>
            <a:r>
              <a:rPr lang="ru-RU" dirty="0"/>
              <a:t> </a:t>
            </a:r>
            <a:r>
              <a:rPr lang="ru-RU" dirty="0" err="1"/>
              <a:t>Society</a:t>
            </a:r>
            <a:r>
              <a:rPr lang="ru-RU" dirty="0"/>
              <a:t> (EALS) /Евразийского общества прикладной лингвистики/. Информация о EALS доступна на сайте общества:   http://eurasianals.org/</a:t>
            </a:r>
          </a:p>
        </p:txBody>
      </p:sp>
    </p:spTree>
    <p:extLst>
      <p:ext uri="{BB962C8B-B14F-4D97-AF65-F5344CB8AC3E}">
        <p14:creationId xmlns:p14="http://schemas.microsoft.com/office/powerpoint/2010/main" val="722306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63454C-589A-4CD6-9C12-874FA6291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643" y="804519"/>
            <a:ext cx="10588487" cy="1049235"/>
          </a:xfrm>
        </p:spPr>
        <p:txBody>
          <a:bodyPr/>
          <a:lstStyle/>
          <a:p>
            <a:pPr algn="ctr"/>
            <a:r>
              <a:rPr lang="ru-RU" dirty="0"/>
              <a:t>Конференции </a:t>
            </a:r>
            <a:r>
              <a:rPr lang="en-US" dirty="0"/>
              <a:t>Scopus </a:t>
            </a:r>
            <a:r>
              <a:rPr lang="ru-RU" dirty="0"/>
              <a:t>и </a:t>
            </a:r>
            <a:r>
              <a:rPr lang="en-US" dirty="0" err="1"/>
              <a:t>Wos</a:t>
            </a:r>
            <a:r>
              <a:rPr lang="en-US" dirty="0"/>
              <a:t> </a:t>
            </a:r>
            <a:r>
              <a:rPr lang="ru-RU" dirty="0"/>
              <a:t>в 2019 г.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A3914A-292C-44CB-A17E-3067CD751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2015732"/>
            <a:ext cx="11463130" cy="3934494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hlinkClick r:id="rId2"/>
              </a:rPr>
              <a:t>http://www.icshe.org</a:t>
            </a:r>
            <a:r>
              <a:rPr lang="en-US" dirty="0"/>
              <a:t>  - </a:t>
            </a:r>
            <a:r>
              <a:rPr lang="en-US" b="1" dirty="0"/>
              <a:t>SOCIAL SCIENCES, HUMANITIES AND EDUCATION, </a:t>
            </a:r>
            <a:r>
              <a:rPr lang="ru-RU" dirty="0"/>
              <a:t>Вена, Австрия </a:t>
            </a:r>
            <a:r>
              <a:rPr lang="ru-RU" b="1" dirty="0"/>
              <a:t>(</a:t>
            </a:r>
            <a:r>
              <a:rPr lang="en-US" b="1" dirty="0"/>
              <a:t>Paper Submission Deadline: 31 May 2019</a:t>
            </a:r>
            <a:r>
              <a:rPr lang="ru-RU" b="1" dirty="0"/>
              <a:t>)</a:t>
            </a:r>
          </a:p>
          <a:p>
            <a:r>
              <a:rPr lang="en-US" b="1" dirty="0"/>
              <a:t> </a:t>
            </a:r>
            <a:r>
              <a:rPr lang="en-US" dirty="0">
                <a:hlinkClick r:id="rId3"/>
              </a:rPr>
              <a:t>https://iated.org/edulearn/?utm_source=mailingFEB2&amp;utm_medium=email&amp;utm_campaign=EDULEARN19</a:t>
            </a:r>
            <a:r>
              <a:rPr lang="en-US" dirty="0"/>
              <a:t> - </a:t>
            </a:r>
            <a:r>
              <a:rPr lang="en-US" b="1" dirty="0"/>
              <a:t>EDULEARN19: 11th annual International Conference on Education and New Learning Technologies</a:t>
            </a:r>
            <a:r>
              <a:rPr lang="ru-RU" b="1" dirty="0"/>
              <a:t>, </a:t>
            </a:r>
            <a:r>
              <a:rPr lang="ru-RU" dirty="0"/>
              <a:t>Майорка, Испания </a:t>
            </a:r>
            <a:r>
              <a:rPr lang="ru-RU" b="1" dirty="0"/>
              <a:t>(</a:t>
            </a:r>
            <a:r>
              <a:rPr lang="en-US" b="1" dirty="0"/>
              <a:t>abstract submission deadline - </a:t>
            </a:r>
            <a:r>
              <a:rPr lang="ru-RU" b="1" u="sng" dirty="0"/>
              <a:t>21 марта 2019 г.)</a:t>
            </a:r>
            <a:endParaRPr lang="en-US" b="1" u="sng" dirty="0"/>
          </a:p>
          <a:p>
            <a:r>
              <a:rPr lang="en-US" dirty="0">
                <a:hlinkClick r:id="rId4"/>
              </a:rPr>
              <a:t>http://www.icpcs2019.com/</a:t>
            </a:r>
            <a:r>
              <a:rPr lang="en-US" dirty="0"/>
              <a:t> - </a:t>
            </a:r>
            <a:r>
              <a:rPr lang="en-US" b="1" dirty="0"/>
              <a:t>2019 International Conference on Pedagogy, Communication and Sociology (ICPCS 2019)</a:t>
            </a:r>
            <a:r>
              <a:rPr lang="ru-RU" b="1" dirty="0"/>
              <a:t>, </a:t>
            </a:r>
            <a:r>
              <a:rPr lang="ru-RU" dirty="0"/>
              <a:t>ВШЭ, Москва, Россия </a:t>
            </a:r>
            <a:r>
              <a:rPr lang="ru-RU" b="1" dirty="0"/>
              <a:t>(</a:t>
            </a:r>
            <a:r>
              <a:rPr lang="en-US" b="1" dirty="0"/>
              <a:t>Extended Paper Submission deadline</a:t>
            </a:r>
            <a:r>
              <a:rPr lang="ru-RU" b="1" dirty="0"/>
              <a:t> </a:t>
            </a:r>
            <a:r>
              <a:rPr lang="en-US" b="1" dirty="0"/>
              <a:t>31st March 2019</a:t>
            </a:r>
            <a:r>
              <a:rPr lang="ru-RU" b="1" dirty="0"/>
              <a:t>)</a:t>
            </a:r>
            <a:endParaRPr lang="en-US" b="1" dirty="0"/>
          </a:p>
          <a:p>
            <a:r>
              <a:rPr lang="en-US" b="1" dirty="0"/>
              <a:t> </a:t>
            </a:r>
            <a:r>
              <a:rPr lang="en-US" b="1" dirty="0">
                <a:hlinkClick r:id="rId5"/>
              </a:rPr>
              <a:t>http://www.futureacademy.org.uk/publication/EpSBS/</a:t>
            </a:r>
            <a:r>
              <a:rPr lang="en-US" b="1" dirty="0"/>
              <a:t> - </a:t>
            </a:r>
            <a:r>
              <a:rPr lang="ru-RU" b="1" dirty="0"/>
              <a:t>«ПРОФЕССИОНАЛЬНАЯ КУЛЬТУРА</a:t>
            </a:r>
            <a:r>
              <a:rPr lang="en-US" b="1" dirty="0"/>
              <a:t> </a:t>
            </a:r>
            <a:r>
              <a:rPr lang="ru-RU" b="1" dirty="0"/>
              <a:t>СПЕЦИАЛИСТА БУДУЩЕГО» 28-29 ноября 2019 г., </a:t>
            </a:r>
            <a:r>
              <a:rPr lang="ru-RU" dirty="0"/>
              <a:t>Политех. ун-т имени Петра Великого, Санкт-Петербург, Россия </a:t>
            </a:r>
            <a:r>
              <a:rPr lang="ru-RU" b="1" dirty="0"/>
              <a:t>(</a:t>
            </a:r>
            <a:r>
              <a:rPr lang="en-US" b="1" dirty="0"/>
              <a:t>paper submission deadline – 9 </a:t>
            </a:r>
            <a:r>
              <a:rPr lang="ru-RU" b="1" dirty="0"/>
              <a:t>мая 2019 г.)</a:t>
            </a:r>
            <a:r>
              <a:rPr lang="en-US" b="1" dirty="0"/>
              <a:t> </a:t>
            </a:r>
            <a:endParaRPr lang="ru-RU" b="1" dirty="0"/>
          </a:p>
          <a:p>
            <a:r>
              <a:rPr lang="en-US" b="1" dirty="0">
                <a:hlinkClick r:id="rId6"/>
              </a:rPr>
              <a:t>http://www.kyoto-su.ac.jp/english/school/location.html</a:t>
            </a:r>
            <a:r>
              <a:rPr lang="ru-RU" b="1" dirty="0"/>
              <a:t> - II Всемирный Конгресс в  Киото, Япония 2019: «Восток-Запад: пересечения культур» (</a:t>
            </a:r>
            <a:r>
              <a:rPr lang="en-US" b="1" dirty="0"/>
              <a:t>paper submission deadline </a:t>
            </a:r>
            <a:r>
              <a:rPr lang="ru-RU" b="1" dirty="0"/>
              <a:t>– 20 июля 2019 г.)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85545955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675</TotalTime>
  <Words>937</Words>
  <Application>Microsoft Office PowerPoint</Application>
  <PresentationFormat>Широкоэкранный</PresentationFormat>
  <Paragraphs>54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Галерея</vt:lpstr>
      <vt:lpstr>Публикационная активность преподавателей факультета лингвистики в 2019 г.</vt:lpstr>
      <vt:lpstr>Зачем нужен рост публикационной активности?</vt:lpstr>
      <vt:lpstr>Приказ №02.01-03/196 «о порядке выплат разовых стимулирующих надбавок за публикационную активность» от 12.02.2019</vt:lpstr>
      <vt:lpstr>Статьи факультета лингвистики (ВАК, РИНЦ, scopus и Wos) за 2018 г., принятые библиотекой МГТУ</vt:lpstr>
      <vt:lpstr>Статьи факультета лингвистики, опубликованные в Scopus и Web of Science в 2018 г.</vt:lpstr>
      <vt:lpstr>Как повысить международную публикационную активность?</vt:lpstr>
      <vt:lpstr>«Русский скопус» </vt:lpstr>
      <vt:lpstr>Журнал Modern journal of language teaching methods (MJLTM)</vt:lpstr>
      <vt:lpstr>Конференции Scopus и Wos в 2019 г.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Публикационная активность преподавателей факультета лингвистики в 2019 г.</dc:title>
  <dc:creator>Кира Иноземцева</dc:creator>
  <cp:lastModifiedBy>Кира Иноземцева</cp:lastModifiedBy>
  <cp:revision>2</cp:revision>
  <dcterms:created xsi:type="dcterms:W3CDTF">2019-03-14T20:10:30Z</dcterms:created>
  <dcterms:modified xsi:type="dcterms:W3CDTF">2019-03-15T07:25:43Z</dcterms:modified>
</cp:coreProperties>
</file>